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8" r:id="rId2"/>
    <p:sldId id="564" r:id="rId3"/>
    <p:sldId id="583" r:id="rId4"/>
    <p:sldId id="546" r:id="rId5"/>
    <p:sldId id="575" r:id="rId6"/>
    <p:sldId id="568" r:id="rId7"/>
    <p:sldId id="569" r:id="rId8"/>
    <p:sldId id="570" r:id="rId9"/>
    <p:sldId id="5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F2B41B-8FBA-9F46-B947-95D751580F5F}" v="1" dt="2025-04-26T20:30:36.164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hiraj Joshi" userId="f9454cf1-7bae-49a5-96fa-238dd3fba6f0" providerId="ADAL" clId="{A2F2B41B-8FBA-9F46-B947-95D751580F5F}"/>
    <pc:docChg chg="delSld">
      <pc:chgData name="Adhiraj Joshi" userId="f9454cf1-7bae-49a5-96fa-238dd3fba6f0" providerId="ADAL" clId="{A2F2B41B-8FBA-9F46-B947-95D751580F5F}" dt="2025-04-26T20:30:36.165" v="0" actId="2696"/>
      <pc:docMkLst>
        <pc:docMk/>
      </pc:docMkLst>
      <pc:sldChg chg="del">
        <pc:chgData name="Adhiraj Joshi" userId="f9454cf1-7bae-49a5-96fa-238dd3fba6f0" providerId="ADAL" clId="{A2F2B41B-8FBA-9F46-B947-95D751580F5F}" dt="2025-04-26T20:30:36.165" v="0" actId="2696"/>
        <pc:sldMkLst>
          <pc:docMk/>
          <pc:sldMk cId="3363337109" sldId="567"/>
        </pc:sldMkLst>
      </pc:sldChg>
    </pc:docChg>
  </pc:docChgLst>
  <pc:docChgLst>
    <pc:chgData name="Gurubalan Annadurai" userId="ba1104b9-601c-475b-a8fa-2a4d489ed0da" providerId="ADAL" clId="{50CB5909-9B43-467A-B3A6-E7C895831A08}"/>
    <pc:docChg chg="modSld">
      <pc:chgData name="Gurubalan Annadurai" userId="ba1104b9-601c-475b-a8fa-2a4d489ed0da" providerId="ADAL" clId="{50CB5909-9B43-467A-B3A6-E7C895831A08}" dt="2025-03-17T13:20:24.698" v="1" actId="20577"/>
      <pc:docMkLst>
        <pc:docMk/>
      </pc:docMkLst>
      <pc:sldChg chg="modSp">
        <pc:chgData name="Gurubalan Annadurai" userId="ba1104b9-601c-475b-a8fa-2a4d489ed0da" providerId="ADAL" clId="{50CB5909-9B43-467A-B3A6-E7C895831A08}" dt="2025-03-17T13:20:24.698" v="1" actId="20577"/>
        <pc:sldMkLst>
          <pc:docMk/>
          <pc:sldMk cId="2939667648" sldId="546"/>
        </pc:sldMkLst>
        <pc:graphicFrameChg chg="modGraphic">
          <ac:chgData name="Gurubalan Annadurai" userId="ba1104b9-601c-475b-a8fa-2a4d489ed0da" providerId="ADAL" clId="{50CB5909-9B43-467A-B3A6-E7C895831A08}" dt="2025-03-17T13:20:24.698" v="1" actId="20577"/>
          <ac:graphicFrameMkLst>
            <pc:docMk/>
            <pc:sldMk cId="2939667648" sldId="546"/>
            <ac:graphicFrameMk id="9" creationId="{51F187A9-DFDD-43B3-97B2-518C5FC57F22}"/>
          </ac:graphicFrameMkLst>
        </pc:graphicFrameChg>
      </pc:sldChg>
    </pc:docChg>
  </pc:docChgLst>
  <pc:docChgLst>
    <pc:chgData name="Gurubalan Annadurai" userId="ba1104b9-601c-475b-a8fa-2a4d489ed0da" providerId="ADAL" clId="{69B1C2D1-3DB4-4CDA-8B51-C14C0AF54A59}"/>
    <pc:docChg chg="delSld">
      <pc:chgData name="Gurubalan Annadurai" userId="ba1104b9-601c-475b-a8fa-2a4d489ed0da" providerId="ADAL" clId="{69B1C2D1-3DB4-4CDA-8B51-C14C0AF54A59}" dt="2025-03-17T16:26:45.360" v="1" actId="47"/>
      <pc:docMkLst>
        <pc:docMk/>
      </pc:docMkLst>
      <pc:sldChg chg="del">
        <pc:chgData name="Gurubalan Annadurai" userId="ba1104b9-601c-475b-a8fa-2a4d489ed0da" providerId="ADAL" clId="{69B1C2D1-3DB4-4CDA-8B51-C14C0AF54A59}" dt="2025-03-17T16:26:45.360" v="1" actId="47"/>
        <pc:sldMkLst>
          <pc:docMk/>
          <pc:sldMk cId="1288583952" sldId="524"/>
        </pc:sldMkLst>
      </pc:sldChg>
      <pc:sldChg chg="del">
        <pc:chgData name="Gurubalan Annadurai" userId="ba1104b9-601c-475b-a8fa-2a4d489ed0da" providerId="ADAL" clId="{69B1C2D1-3DB4-4CDA-8B51-C14C0AF54A59}" dt="2025-03-17T16:26:45.360" v="1" actId="47"/>
        <pc:sldMkLst>
          <pc:docMk/>
          <pc:sldMk cId="246022505" sldId="553"/>
        </pc:sldMkLst>
      </pc:sldChg>
      <pc:sldChg chg="del">
        <pc:chgData name="Gurubalan Annadurai" userId="ba1104b9-601c-475b-a8fa-2a4d489ed0da" providerId="ADAL" clId="{69B1C2D1-3DB4-4CDA-8B51-C14C0AF54A59}" dt="2025-03-17T16:26:45.360" v="1" actId="47"/>
        <pc:sldMkLst>
          <pc:docMk/>
          <pc:sldMk cId="3586676883" sldId="556"/>
        </pc:sldMkLst>
      </pc:sldChg>
      <pc:sldChg chg="del">
        <pc:chgData name="Gurubalan Annadurai" userId="ba1104b9-601c-475b-a8fa-2a4d489ed0da" providerId="ADAL" clId="{69B1C2D1-3DB4-4CDA-8B51-C14C0AF54A59}" dt="2025-03-17T16:26:45.360" v="1" actId="47"/>
        <pc:sldMkLst>
          <pc:docMk/>
          <pc:sldMk cId="2109132870" sldId="557"/>
        </pc:sldMkLst>
      </pc:sldChg>
      <pc:sldChg chg="del">
        <pc:chgData name="Gurubalan Annadurai" userId="ba1104b9-601c-475b-a8fa-2a4d489ed0da" providerId="ADAL" clId="{69B1C2D1-3DB4-4CDA-8B51-C14C0AF54A59}" dt="2025-03-17T16:26:28.880" v="0" actId="47"/>
        <pc:sldMkLst>
          <pc:docMk/>
          <pc:sldMk cId="1846383412" sldId="558"/>
        </pc:sldMkLst>
      </pc:sldChg>
      <pc:sldChg chg="del">
        <pc:chgData name="Gurubalan Annadurai" userId="ba1104b9-601c-475b-a8fa-2a4d489ed0da" providerId="ADAL" clId="{69B1C2D1-3DB4-4CDA-8B51-C14C0AF54A59}" dt="2025-03-17T16:26:45.360" v="1" actId="47"/>
        <pc:sldMkLst>
          <pc:docMk/>
          <pc:sldMk cId="2561998389" sldId="560"/>
        </pc:sldMkLst>
      </pc:sldChg>
      <pc:sldChg chg="del">
        <pc:chgData name="Gurubalan Annadurai" userId="ba1104b9-601c-475b-a8fa-2a4d489ed0da" providerId="ADAL" clId="{69B1C2D1-3DB4-4CDA-8B51-C14C0AF54A59}" dt="2025-03-17T16:26:45.360" v="1" actId="47"/>
        <pc:sldMkLst>
          <pc:docMk/>
          <pc:sldMk cId="4041823504" sldId="561"/>
        </pc:sldMkLst>
      </pc:sldChg>
      <pc:sldChg chg="del">
        <pc:chgData name="Gurubalan Annadurai" userId="ba1104b9-601c-475b-a8fa-2a4d489ed0da" providerId="ADAL" clId="{69B1C2D1-3DB4-4CDA-8B51-C14C0AF54A59}" dt="2025-03-17T16:26:45.360" v="1" actId="47"/>
        <pc:sldMkLst>
          <pc:docMk/>
          <pc:sldMk cId="2535423509" sldId="562"/>
        </pc:sldMkLst>
      </pc:sldChg>
      <pc:sldChg chg="del">
        <pc:chgData name="Gurubalan Annadurai" userId="ba1104b9-601c-475b-a8fa-2a4d489ed0da" providerId="ADAL" clId="{69B1C2D1-3DB4-4CDA-8B51-C14C0AF54A59}" dt="2025-03-17T16:26:45.360" v="1" actId="47"/>
        <pc:sldMkLst>
          <pc:docMk/>
          <pc:sldMk cId="2145363999" sldId="563"/>
        </pc:sldMkLst>
      </pc:sldChg>
      <pc:sldChg chg="del">
        <pc:chgData name="Gurubalan Annadurai" userId="ba1104b9-601c-475b-a8fa-2a4d489ed0da" providerId="ADAL" clId="{69B1C2D1-3DB4-4CDA-8B51-C14C0AF54A59}" dt="2025-03-17T16:26:45.360" v="1" actId="47"/>
        <pc:sldMkLst>
          <pc:docMk/>
          <pc:sldMk cId="953375411" sldId="565"/>
        </pc:sldMkLst>
      </pc:sldChg>
      <pc:sldChg chg="del">
        <pc:chgData name="Gurubalan Annadurai" userId="ba1104b9-601c-475b-a8fa-2a4d489ed0da" providerId="ADAL" clId="{69B1C2D1-3DB4-4CDA-8B51-C14C0AF54A59}" dt="2025-03-17T16:26:45.360" v="1" actId="47"/>
        <pc:sldMkLst>
          <pc:docMk/>
          <pc:sldMk cId="2643375126" sldId="566"/>
        </pc:sldMkLst>
      </pc:sldChg>
      <pc:sldChg chg="del">
        <pc:chgData name="Gurubalan Annadurai" userId="ba1104b9-601c-475b-a8fa-2a4d489ed0da" providerId="ADAL" clId="{69B1C2D1-3DB4-4CDA-8B51-C14C0AF54A59}" dt="2025-03-17T16:26:28.880" v="0" actId="47"/>
        <pc:sldMkLst>
          <pc:docMk/>
          <pc:sldMk cId="895014703" sldId="572"/>
        </pc:sldMkLst>
      </pc:sldChg>
      <pc:sldChg chg="del">
        <pc:chgData name="Gurubalan Annadurai" userId="ba1104b9-601c-475b-a8fa-2a4d489ed0da" providerId="ADAL" clId="{69B1C2D1-3DB4-4CDA-8B51-C14C0AF54A59}" dt="2025-03-17T16:26:28.880" v="0" actId="47"/>
        <pc:sldMkLst>
          <pc:docMk/>
          <pc:sldMk cId="4116216337" sldId="573"/>
        </pc:sldMkLst>
      </pc:sldChg>
      <pc:sldChg chg="del">
        <pc:chgData name="Gurubalan Annadurai" userId="ba1104b9-601c-475b-a8fa-2a4d489ed0da" providerId="ADAL" clId="{69B1C2D1-3DB4-4CDA-8B51-C14C0AF54A59}" dt="2025-03-17T16:26:28.880" v="0" actId="47"/>
        <pc:sldMkLst>
          <pc:docMk/>
          <pc:sldMk cId="2680871795" sldId="574"/>
        </pc:sldMkLst>
      </pc:sldChg>
      <pc:sldChg chg="del">
        <pc:chgData name="Gurubalan Annadurai" userId="ba1104b9-601c-475b-a8fa-2a4d489ed0da" providerId="ADAL" clId="{69B1C2D1-3DB4-4CDA-8B51-C14C0AF54A59}" dt="2025-03-17T16:26:45.360" v="1" actId="47"/>
        <pc:sldMkLst>
          <pc:docMk/>
          <pc:sldMk cId="3559961272" sldId="577"/>
        </pc:sldMkLst>
      </pc:sldChg>
      <pc:sldChg chg="del">
        <pc:chgData name="Gurubalan Annadurai" userId="ba1104b9-601c-475b-a8fa-2a4d489ed0da" providerId="ADAL" clId="{69B1C2D1-3DB4-4CDA-8B51-C14C0AF54A59}" dt="2025-03-17T16:26:45.360" v="1" actId="47"/>
        <pc:sldMkLst>
          <pc:docMk/>
          <pc:sldMk cId="3729996924" sldId="578"/>
        </pc:sldMkLst>
      </pc:sldChg>
      <pc:sldChg chg="del">
        <pc:chgData name="Gurubalan Annadurai" userId="ba1104b9-601c-475b-a8fa-2a4d489ed0da" providerId="ADAL" clId="{69B1C2D1-3DB4-4CDA-8B51-C14C0AF54A59}" dt="2025-03-17T16:26:45.360" v="1" actId="47"/>
        <pc:sldMkLst>
          <pc:docMk/>
          <pc:sldMk cId="1809327605" sldId="579"/>
        </pc:sldMkLst>
      </pc:sldChg>
      <pc:sldChg chg="del">
        <pc:chgData name="Gurubalan Annadurai" userId="ba1104b9-601c-475b-a8fa-2a4d489ed0da" providerId="ADAL" clId="{69B1C2D1-3DB4-4CDA-8B51-C14C0AF54A59}" dt="2025-03-17T16:26:45.360" v="1" actId="47"/>
        <pc:sldMkLst>
          <pc:docMk/>
          <pc:sldMk cId="3544439321" sldId="580"/>
        </pc:sldMkLst>
      </pc:sldChg>
      <pc:sldChg chg="del">
        <pc:chgData name="Gurubalan Annadurai" userId="ba1104b9-601c-475b-a8fa-2a4d489ed0da" providerId="ADAL" clId="{69B1C2D1-3DB4-4CDA-8B51-C14C0AF54A59}" dt="2025-03-17T16:26:45.360" v="1" actId="47"/>
        <pc:sldMkLst>
          <pc:docMk/>
          <pc:sldMk cId="3201609082" sldId="581"/>
        </pc:sldMkLst>
      </pc:sldChg>
      <pc:sldChg chg="del">
        <pc:chgData name="Gurubalan Annadurai" userId="ba1104b9-601c-475b-a8fa-2a4d489ed0da" providerId="ADAL" clId="{69B1C2D1-3DB4-4CDA-8B51-C14C0AF54A59}" dt="2025-03-17T16:26:45.360" v="1" actId="47"/>
        <pc:sldMkLst>
          <pc:docMk/>
          <pc:sldMk cId="1651345634" sldId="582"/>
        </pc:sldMkLst>
      </pc:sldChg>
      <pc:sldChg chg="del">
        <pc:chgData name="Gurubalan Annadurai" userId="ba1104b9-601c-475b-a8fa-2a4d489ed0da" providerId="ADAL" clId="{69B1C2D1-3DB4-4CDA-8B51-C14C0AF54A59}" dt="2025-03-17T16:26:45.360" v="1" actId="47"/>
        <pc:sldMkLst>
          <pc:docMk/>
          <pc:sldMk cId="768937133" sldId="58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4/26/2025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4/26/2025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D11621D-C1D2-4839-9DE9-552C3ACE53FA}" type="datetime1">
              <a:rPr lang="en-US" smtClean="0"/>
              <a:t>4/26/2025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4CB0-047C-49AE-AF62-DC7D78799A91}" type="datetime1">
              <a:rPr lang="en-US" smtClean="0"/>
              <a:t>4/26/2025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B2A180B2-EAB5-4A8E-AF40-EBE05EEC4086}" type="datetime1">
              <a:rPr lang="en-US" smtClean="0"/>
              <a:t>4/26/2025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11A1-27FC-45A2-A0DE-391F71F95A36}" type="datetime1">
              <a:rPr lang="en-US" smtClean="0"/>
              <a:t>4/26/2025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0FB3A3-DCAE-41B3-9C26-E38E386DA86C}" type="datetime1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55149-810E-4CBB-97AD-0CFE4ED68BE6}" type="datetime1">
              <a:rPr lang="en-US" smtClean="0"/>
              <a:t>4/26/2025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DDB3-9AEB-4780-86B0-CF7FBBA06FF2}" type="datetime1">
              <a:rPr lang="en-US" smtClean="0"/>
              <a:t>4/26/2025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5835-130A-492A-9A63-A8C15B18D696}" type="datetime1">
              <a:rPr lang="en-US" smtClean="0"/>
              <a:t>4/26/2025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631C-CC4F-4D21-BE4A-EF30731FE194}" type="datetime1">
              <a:rPr lang="en-US" smtClean="0"/>
              <a:t>4/26/2025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ABD2-DFE0-471E-A770-B730AD6578BD}" type="datetime1">
              <a:rPr lang="en-US" smtClean="0"/>
              <a:t>4/26/2025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09F5-F776-4822-AF39-5CD6CD2D08CD}" type="datetime1">
              <a:rPr lang="en-US" smtClean="0"/>
              <a:t>4/26/2025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8CDD9C8C-88F5-4122-8880-5BFE0C0E037B}" type="datetime1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uru.a@iitb.ac.i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 410</a:t>
            </a:r>
            <a:br>
              <a:rPr lang="en-US"/>
            </a:br>
            <a:r>
              <a:rPr lang="en-US"/>
              <a:t>Energy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err="1"/>
              <a:t>Gurubalan</a:t>
            </a:r>
            <a:r>
              <a:rPr lang="en-US"/>
              <a:t> </a:t>
            </a:r>
            <a:r>
              <a:rPr lang="en-US" err="1"/>
              <a:t>Annadurai</a:t>
            </a:r>
            <a:endParaRPr lang="en-US"/>
          </a:p>
          <a:p>
            <a:pPr algn="r"/>
            <a:r>
              <a:rPr lang="en-US">
                <a:hlinkClick r:id="rId2"/>
              </a:rPr>
              <a:t>guru.a@iitb.ac.in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C4BA-FD94-4E37-BA13-2BF66C1F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Minimum temperature difference 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48AF42-7FDC-470B-9FAC-860083098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234A8-8F2A-450B-93BE-070D9837A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297C1-FC21-4C8B-A321-9BDAFEB97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559" y="1986376"/>
            <a:ext cx="1324160" cy="514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8CC579-9E66-43B8-AF25-726CFF2B333C}"/>
              </a:ext>
            </a:extLst>
          </p:cNvPr>
          <p:cNvSpPr txBox="1"/>
          <p:nvPr/>
        </p:nvSpPr>
        <p:spPr>
          <a:xfrm>
            <a:off x="1088571" y="2595154"/>
            <a:ext cx="1031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Higher the </a:t>
            </a:r>
            <a:r>
              <a:rPr lang="el-GR">
                <a:cs typeface="Times New Roman" panose="02020603050405020304" pitchFamily="18" charset="0"/>
              </a:rPr>
              <a:t>Δ</a:t>
            </a:r>
            <a:r>
              <a:rPr lang="en-US">
                <a:cs typeface="Times New Roman" panose="02020603050405020304" pitchFamily="18" charset="0"/>
              </a:rPr>
              <a:t>T lesser the area, lesser the heat recovery, larger the external utilities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Times New Roman" panose="02020603050405020304" pitchFamily="18" charset="0"/>
              </a:rPr>
              <a:t>Vice versa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E7240-7497-47DB-B7FD-227166CC85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1"/>
          <a:stretch/>
        </p:blipFill>
        <p:spPr>
          <a:xfrm>
            <a:off x="2203268" y="3335841"/>
            <a:ext cx="4974513" cy="3474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2E41A4-7FFB-4BF1-9DA3-BC172C07A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148" y="4095488"/>
            <a:ext cx="4686552" cy="12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0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C96A-8457-4BBF-A104-20A7E7DC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Composite curve for hot and cold streams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987E7-BA24-4D8B-95EC-FB7B0119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D0AD9-B309-405B-BCFD-3B545B523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4883F-8EA4-4B71-8E33-4A1A365A3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9"/>
          <a:stretch/>
        </p:blipFill>
        <p:spPr>
          <a:xfrm>
            <a:off x="1486678" y="1828456"/>
            <a:ext cx="7680960" cy="4969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41CC7A-0096-67FE-54DC-570BBF9C7728}"/>
              </a:ext>
            </a:extLst>
          </p:cNvPr>
          <p:cNvSpPr txBox="1"/>
          <p:nvPr/>
        </p:nvSpPr>
        <p:spPr>
          <a:xfrm>
            <a:off x="10033518" y="3383902"/>
            <a:ext cx="1822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 heat transfer across pinch, otherwise the system needs more external utilities than the thermodynamic minimum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552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ECA5-EE1B-4E70-8831-D6C92CCC2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table approach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52236-6574-4EB7-9A16-44AE4F570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93D3D-095D-49C5-B301-5E263081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4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E1E962-3BC3-45C4-A48D-157369C07E93}"/>
              </a:ext>
            </a:extLst>
          </p:cNvPr>
          <p:cNvSpPr/>
          <p:nvPr/>
        </p:nvSpPr>
        <p:spPr>
          <a:xfrm>
            <a:off x="1036966" y="2027309"/>
            <a:ext cx="41793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>
                <a:cs typeface="Times New Roman" panose="02020603050405020304" pitchFamily="18" charset="0"/>
              </a:rPr>
              <a:t>Δ</a:t>
            </a:r>
            <a:r>
              <a:rPr lang="en-US">
                <a:cs typeface="Times New Roman" panose="02020603050405020304" pitchFamily="18" charset="0"/>
              </a:rPr>
              <a:t>T</a:t>
            </a:r>
            <a:r>
              <a:rPr lang="en-US" baseline="-25000">
                <a:cs typeface="Times New Roman" panose="02020603050405020304" pitchFamily="18" charset="0"/>
              </a:rPr>
              <a:t>min</a:t>
            </a:r>
            <a:r>
              <a:rPr lang="en-US">
                <a:cs typeface="Times New Roman" panose="02020603050405020304" pitchFamily="18" charset="0"/>
              </a:rPr>
              <a:t> = 10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Divide among the streams </a:t>
            </a: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cold stream temperature </a:t>
            </a: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1F187A9-DFDD-43B3-97B2-518C5FC57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937291"/>
              </p:ext>
            </p:extLst>
          </p:nvPr>
        </p:nvGraphicFramePr>
        <p:xfrm>
          <a:off x="6628747" y="3715256"/>
          <a:ext cx="5563253" cy="2442618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00520">
                  <a:extLst>
                    <a:ext uri="{9D8B030D-6E8A-4147-A177-3AD203B41FA5}">
                      <a16:colId xmlns:a16="http://schemas.microsoft.com/office/drawing/2014/main" val="786171563"/>
                    </a:ext>
                  </a:extLst>
                </a:gridCol>
                <a:gridCol w="1287419">
                  <a:extLst>
                    <a:ext uri="{9D8B030D-6E8A-4147-A177-3AD203B41FA5}">
                      <a16:colId xmlns:a16="http://schemas.microsoft.com/office/drawing/2014/main" val="2444248549"/>
                    </a:ext>
                  </a:extLst>
                </a:gridCol>
                <a:gridCol w="1512462">
                  <a:extLst>
                    <a:ext uri="{9D8B030D-6E8A-4147-A177-3AD203B41FA5}">
                      <a16:colId xmlns:a16="http://schemas.microsoft.com/office/drawing/2014/main" val="3598565816"/>
                    </a:ext>
                  </a:extLst>
                </a:gridCol>
                <a:gridCol w="1082692">
                  <a:extLst>
                    <a:ext uri="{9D8B030D-6E8A-4147-A177-3AD203B41FA5}">
                      <a16:colId xmlns:a16="http://schemas.microsoft.com/office/drawing/2014/main" val="4152243473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316110093"/>
                    </a:ext>
                  </a:extLst>
                </a:gridCol>
              </a:tblGrid>
              <a:tr h="544843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Process stream type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Inlet temp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Outlet temp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Heat capacity rate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75746239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℃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℃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kW/K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57873232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420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10379568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Cold 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170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350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9436011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Cold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390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29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42192830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Hot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430</a:t>
                      </a:r>
                      <a:endParaRPr lang="en-IN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130</a:t>
                      </a:r>
                      <a:endParaRPr lang="en-IN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27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21921774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Hot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500</a:t>
                      </a:r>
                      <a:endParaRPr lang="en-IN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290</a:t>
                      </a:r>
                      <a:endParaRPr lang="en-IN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24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4661428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0230DCD-D159-4FB1-8D85-9DBC79DEECC6}"/>
              </a:ext>
            </a:extLst>
          </p:cNvPr>
          <p:cNvSpPr/>
          <p:nvPr/>
        </p:nvSpPr>
        <p:spPr>
          <a:xfrm>
            <a:off x="6765003" y="3147448"/>
            <a:ext cx="4817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1. Estimate the new temp of streams </a:t>
            </a:r>
            <a:endParaRPr lang="en-IN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63994C-A15F-4F60-8E02-B32F091A277C}"/>
              </a:ext>
            </a:extLst>
          </p:cNvPr>
          <p:cNvSpPr/>
          <p:nvPr/>
        </p:nvSpPr>
        <p:spPr>
          <a:xfrm>
            <a:off x="1036966" y="2878909"/>
            <a:ext cx="3845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 the hot stream temperature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5817257-DB42-41E5-BC05-BBF5C3035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70062"/>
              </p:ext>
            </p:extLst>
          </p:nvPr>
        </p:nvGraphicFramePr>
        <p:xfrm>
          <a:off x="0" y="3715256"/>
          <a:ext cx="6400801" cy="2442618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00520">
                  <a:extLst>
                    <a:ext uri="{9D8B030D-6E8A-4147-A177-3AD203B41FA5}">
                      <a16:colId xmlns:a16="http://schemas.microsoft.com/office/drawing/2014/main" val="786171563"/>
                    </a:ext>
                  </a:extLst>
                </a:gridCol>
                <a:gridCol w="1287419">
                  <a:extLst>
                    <a:ext uri="{9D8B030D-6E8A-4147-A177-3AD203B41FA5}">
                      <a16:colId xmlns:a16="http://schemas.microsoft.com/office/drawing/2014/main" val="2444248549"/>
                    </a:ext>
                  </a:extLst>
                </a:gridCol>
                <a:gridCol w="1512462">
                  <a:extLst>
                    <a:ext uri="{9D8B030D-6E8A-4147-A177-3AD203B41FA5}">
                      <a16:colId xmlns:a16="http://schemas.microsoft.com/office/drawing/2014/main" val="3598565816"/>
                    </a:ext>
                  </a:extLst>
                </a:gridCol>
                <a:gridCol w="1082692">
                  <a:extLst>
                    <a:ext uri="{9D8B030D-6E8A-4147-A177-3AD203B41FA5}">
                      <a16:colId xmlns:a16="http://schemas.microsoft.com/office/drawing/2014/main" val="4152243473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316110093"/>
                    </a:ext>
                  </a:extLst>
                </a:gridCol>
                <a:gridCol w="837548">
                  <a:extLst>
                    <a:ext uri="{9D8B030D-6E8A-4147-A177-3AD203B41FA5}">
                      <a16:colId xmlns:a16="http://schemas.microsoft.com/office/drawing/2014/main" val="1861214234"/>
                    </a:ext>
                  </a:extLst>
                </a:gridCol>
              </a:tblGrid>
              <a:tr h="544843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Process stream type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Inlet temp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Outlet temp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Heat capacity rate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75746239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℃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℃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kW/K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kW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57873232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420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3300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10379568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Cold 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170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350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5760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9436011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Cold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390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29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5510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42192830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Hot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440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27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8100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21921774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Hot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510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300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24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5040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46614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667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97EA1-25F1-426A-B221-902CD830E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table approach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8D667-1F53-45FE-A3A6-A63E889C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6AA51-3E09-47D0-AE55-5303680E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5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08ECCE-5FF4-484B-A936-CF0E23A739C1}"/>
              </a:ext>
            </a:extLst>
          </p:cNvPr>
          <p:cNvSpPr/>
          <p:nvPr/>
        </p:nvSpPr>
        <p:spPr>
          <a:xfrm>
            <a:off x="1830625" y="2068677"/>
            <a:ext cx="4061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2. Estimate the new temp intervals and Q</a:t>
            </a:r>
            <a:endParaRPr lang="en-IN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F52FBA-844B-4C1D-B2B5-7A10E2BBE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31"/>
          <a:stretch/>
        </p:blipFill>
        <p:spPr>
          <a:xfrm>
            <a:off x="3709307" y="2775664"/>
            <a:ext cx="4399984" cy="332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39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29DAA-8290-4C82-B9D3-9D0E551A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Estimate the energy availability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EEB0F-0925-43D3-8F8E-61273C4D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EDBE3-4330-4E1A-BBD6-B2E64C5E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A3350-A67B-41AD-9665-8D47091F0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158" y="1942680"/>
            <a:ext cx="4881684" cy="931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9422A6-B584-4972-BC9C-FF82B6D08BE7}"/>
              </a:ext>
            </a:extLst>
          </p:cNvPr>
          <p:cNvSpPr/>
          <p:nvPr/>
        </p:nvSpPr>
        <p:spPr>
          <a:xfrm>
            <a:off x="530711" y="2053459"/>
            <a:ext cx="2355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3. Estimate the excess energy in each interval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571B65-9976-4CC4-A707-00CE7B4C6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636" y="2053459"/>
            <a:ext cx="2893524" cy="745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D1AAC7-1192-423F-8073-F252144E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001"/>
          <a:stretch/>
        </p:blipFill>
        <p:spPr>
          <a:xfrm>
            <a:off x="7260320" y="3168816"/>
            <a:ext cx="1531322" cy="35526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8B6928-42EB-2B91-17F1-88CDD9F638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9766"/>
          <a:stretch/>
        </p:blipFill>
        <p:spPr>
          <a:xfrm>
            <a:off x="2567862" y="3168816"/>
            <a:ext cx="4692458" cy="3552659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264D4E2-A359-A145-D0EA-EFD9A1670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2471"/>
              </p:ext>
            </p:extLst>
          </p:nvPr>
        </p:nvGraphicFramePr>
        <p:xfrm>
          <a:off x="9006109" y="3007333"/>
          <a:ext cx="2968099" cy="2442618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00520">
                  <a:extLst>
                    <a:ext uri="{9D8B030D-6E8A-4147-A177-3AD203B41FA5}">
                      <a16:colId xmlns:a16="http://schemas.microsoft.com/office/drawing/2014/main" val="786171563"/>
                    </a:ext>
                  </a:extLst>
                </a:gridCol>
                <a:gridCol w="1287419">
                  <a:extLst>
                    <a:ext uri="{9D8B030D-6E8A-4147-A177-3AD203B41FA5}">
                      <a16:colId xmlns:a16="http://schemas.microsoft.com/office/drawing/2014/main" val="244424854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316110093"/>
                    </a:ext>
                  </a:extLst>
                </a:gridCol>
              </a:tblGrid>
              <a:tr h="544843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Process stream type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Heat capacity rate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75746239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kW/K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57873232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10379568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Cold 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9436011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Cold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29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42192830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Hot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27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21921774"/>
                  </a:ext>
                </a:extLst>
              </a:tr>
              <a:tr h="31566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Hot</a:t>
                      </a:r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24</a:t>
                      </a:r>
                      <a:endParaRPr lang="en-IN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46614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870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B129-0436-4F00-A16A-E9B1257E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Estimate the sequential balance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87DFB-C9E2-458F-B1EA-19ACB5A3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56BCF-9F0F-4099-B1A5-CE033DFC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7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3E904D-CE28-4C53-B7FE-1B005B9F9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863" y="2242648"/>
            <a:ext cx="1830786" cy="751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0C80BC-1E15-4FBA-8159-332CCCE5D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8"/>
          <a:stretch/>
        </p:blipFill>
        <p:spPr>
          <a:xfrm>
            <a:off x="1045338" y="3310014"/>
            <a:ext cx="7198950" cy="35479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8FE183-12CB-484C-A477-C021206CDF7F}"/>
              </a:ext>
            </a:extLst>
          </p:cNvPr>
          <p:cNvSpPr txBox="1"/>
          <p:nvPr/>
        </p:nvSpPr>
        <p:spPr>
          <a:xfrm>
            <a:off x="8244288" y="5566612"/>
            <a:ext cx="394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Minimum utility load which must be added to the network to avoid any deficit at lower intervals</a:t>
            </a:r>
            <a:endParaRPr lang="en-IN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2D479F-A1DA-4170-ACA7-BCBE79E05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870" y="1860868"/>
            <a:ext cx="4849906" cy="14491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A2A6D2A-8D13-4E4E-99A7-402444535F2F}"/>
              </a:ext>
            </a:extLst>
          </p:cNvPr>
          <p:cNvSpPr/>
          <p:nvPr/>
        </p:nvSpPr>
        <p:spPr>
          <a:xfrm>
            <a:off x="216945" y="1985277"/>
            <a:ext cx="2355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4. Estimate the supplied heat to the each interval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378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8F2E9-B39C-475C-93B7-11793011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table approach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E31E8-F1E8-4773-883D-5D37E6BDD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DD17F-68B1-4C3A-A947-8C4809339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8" y="3698856"/>
            <a:ext cx="8456521" cy="3026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3008DA-F136-4738-941F-D950A6268DFE}"/>
              </a:ext>
            </a:extLst>
          </p:cNvPr>
          <p:cNvSpPr txBox="1"/>
          <p:nvPr/>
        </p:nvSpPr>
        <p:spPr>
          <a:xfrm>
            <a:off x="8682944" y="4335105"/>
            <a:ext cx="3159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Pinch temperature = 170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℃ (for cold= </a:t>
            </a:r>
            <a:r>
              <a:rPr lang="en-US"/>
              <a:t>= 170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℃ ,  hot = 180℃)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Minimum heating utility = 1710 kW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Minimum cooling utility = 280 kW</a:t>
            </a:r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F1A2C1-C7C7-41A7-BFA5-6FAC8D39EE11}"/>
              </a:ext>
            </a:extLst>
          </p:cNvPr>
          <p:cNvSpPr/>
          <p:nvPr/>
        </p:nvSpPr>
        <p:spPr>
          <a:xfrm>
            <a:off x="2175860" y="1891534"/>
            <a:ext cx="9047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5. Estimate the new supplied heat to the each interval, 1710 kW as load input in the interval 1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39C440-8FE5-4ACD-BA22-2654F1A4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959" y="2677908"/>
            <a:ext cx="1830786" cy="751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FD4082-4144-442B-B408-430B122C5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957" y="2249710"/>
            <a:ext cx="4849906" cy="1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18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C96A-8457-4BBF-A104-20A7E7DC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Composite curve for hot and cold streams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987E7-BA24-4D8B-95EC-FB7B0119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D0AD9-B309-405B-BCFD-3B545B523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4883F-8EA4-4B71-8E33-4A1A365A3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9"/>
          <a:stretch/>
        </p:blipFill>
        <p:spPr>
          <a:xfrm>
            <a:off x="1486678" y="1828456"/>
            <a:ext cx="7680960" cy="496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79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Educational subjects 16x9</vt:lpstr>
      <vt:lpstr>EN 410 Energy Management</vt:lpstr>
      <vt:lpstr>Minimum temperature difference </vt:lpstr>
      <vt:lpstr>Composite curve for hot and cold streams</vt:lpstr>
      <vt:lpstr>Problem table approach</vt:lpstr>
      <vt:lpstr>Problem table approach</vt:lpstr>
      <vt:lpstr>Estimate the energy availability</vt:lpstr>
      <vt:lpstr>Estimate the sequential balance</vt:lpstr>
      <vt:lpstr>Problem table approach</vt:lpstr>
      <vt:lpstr>Composite curve for hot and cold streams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pavit</dc:creator>
  <cp:revision>1</cp:revision>
  <dcterms:created xsi:type="dcterms:W3CDTF">2023-01-22T10:32:15Z</dcterms:created>
  <dcterms:modified xsi:type="dcterms:W3CDTF">2025-04-26T20:30:37Z</dcterms:modified>
</cp:coreProperties>
</file>